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1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3" r:id="rId14"/>
    <p:sldId id="267" r:id="rId15"/>
    <p:sldId id="274" r:id="rId16"/>
    <p:sldId id="268" r:id="rId17"/>
    <p:sldId id="269" r:id="rId18"/>
    <p:sldId id="275" r:id="rId19"/>
    <p:sldId id="270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DEF7-E910-413A-80E9-20B3091E438E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514D-7249-47B6-B865-BA186C6C5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741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DEF7-E910-413A-80E9-20B3091E438E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514D-7249-47B6-B865-BA186C6C5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01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DEF7-E910-413A-80E9-20B3091E438E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514D-7249-47B6-B865-BA186C6C5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13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DEF7-E910-413A-80E9-20B3091E438E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514D-7249-47B6-B865-BA186C6C5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59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DEF7-E910-413A-80E9-20B3091E438E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514D-7249-47B6-B865-BA186C6C5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00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DEF7-E910-413A-80E9-20B3091E438E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514D-7249-47B6-B865-BA186C6C5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576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DEF7-E910-413A-80E9-20B3091E438E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514D-7249-47B6-B865-BA186C6C5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4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DEF7-E910-413A-80E9-20B3091E438E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514D-7249-47B6-B865-BA186C6C5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42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DEF7-E910-413A-80E9-20B3091E438E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514D-7249-47B6-B865-BA186C6C5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390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DEF7-E910-413A-80E9-20B3091E438E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514D-7249-47B6-B865-BA186C6C5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918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DEF7-E910-413A-80E9-20B3091E438E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514D-7249-47B6-B865-BA186C6C5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42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1DEF7-E910-413A-80E9-20B3091E438E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2514D-7249-47B6-B865-BA186C6C5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724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ken.arnold@worleyparsons.com" TargetMode="External"/><Relationship Id="rId2" Type="http://schemas.openxmlformats.org/officeDocument/2006/relationships/hyperlink" Target="mailto:karnold@karnoldconsulting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Are You a Professional or Just an Engineer?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Kenneth E. Arnold, PE, NAE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WorleyParsons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December, 2014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487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Exception: Safety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Make sure it is really a safety issue and not merely a preference</a:t>
            </a:r>
          </a:p>
          <a:p>
            <a:pPr lvl="1"/>
            <a:r>
              <a:rPr lang="en-US" dirty="0" smtClean="0"/>
              <a:t>Get help analyzing the issue</a:t>
            </a:r>
          </a:p>
          <a:p>
            <a:pPr lvl="1"/>
            <a:r>
              <a:rPr lang="en-US" dirty="0" smtClean="0"/>
              <a:t>Never question the client’s motive</a:t>
            </a:r>
          </a:p>
          <a:p>
            <a:pPr lvl="1"/>
            <a:r>
              <a:rPr lang="en-US" dirty="0" smtClean="0"/>
              <a:t>Relief valve example</a:t>
            </a:r>
          </a:p>
          <a:p>
            <a:r>
              <a:rPr lang="en-US" dirty="0" smtClean="0"/>
              <a:t>Meet with the client with others from your group present</a:t>
            </a:r>
          </a:p>
          <a:p>
            <a:pPr lvl="1"/>
            <a:r>
              <a:rPr lang="en-US" dirty="0" smtClean="0"/>
              <a:t>Do not document the disagreement, yet</a:t>
            </a:r>
          </a:p>
          <a:p>
            <a:pPr lvl="1"/>
            <a:r>
              <a:rPr lang="en-US" dirty="0" smtClean="0"/>
              <a:t>Listen to the client; he may have a different insight which is valid</a:t>
            </a:r>
          </a:p>
          <a:p>
            <a:r>
              <a:rPr lang="en-US" dirty="0" smtClean="0"/>
              <a:t>Only document the disagreement if it is unbridgeable</a:t>
            </a:r>
          </a:p>
          <a:p>
            <a:r>
              <a:rPr lang="en-US" dirty="0" smtClean="0"/>
              <a:t>Stand by your decision and accept the consequences</a:t>
            </a:r>
          </a:p>
          <a:p>
            <a:r>
              <a:rPr lang="en-US" dirty="0" smtClean="0"/>
              <a:t>Manifold example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964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Principle: Correct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 professional makes mistakes</a:t>
            </a:r>
          </a:p>
          <a:p>
            <a:pPr lvl="1"/>
            <a:r>
              <a:rPr lang="en-US" dirty="0" smtClean="0"/>
              <a:t>Insufficient data</a:t>
            </a:r>
          </a:p>
          <a:p>
            <a:pPr lvl="1"/>
            <a:r>
              <a:rPr lang="en-US" dirty="0" smtClean="0"/>
              <a:t>Misleading or incorrect data</a:t>
            </a:r>
          </a:p>
          <a:p>
            <a:pPr lvl="1"/>
            <a:r>
              <a:rPr lang="en-US" dirty="0" smtClean="0"/>
              <a:t>New data/ revisions</a:t>
            </a:r>
          </a:p>
          <a:p>
            <a:pPr lvl="1"/>
            <a:r>
              <a:rPr lang="en-US" dirty="0" smtClean="0"/>
              <a:t>Miscommunication between team members</a:t>
            </a:r>
          </a:p>
          <a:p>
            <a:r>
              <a:rPr lang="en-US" dirty="0" smtClean="0"/>
              <a:t>Think about potential effects of new information on the project as a whole</a:t>
            </a:r>
          </a:p>
          <a:p>
            <a:pPr lvl="1"/>
            <a:r>
              <a:rPr lang="en-US" dirty="0" smtClean="0"/>
              <a:t>Correct your errors as soon as practical</a:t>
            </a:r>
          </a:p>
          <a:p>
            <a:pPr lvl="1"/>
            <a:r>
              <a:rPr lang="en-US" dirty="0" smtClean="0"/>
              <a:t>Verify that others realize the impact on their work</a:t>
            </a:r>
          </a:p>
          <a:p>
            <a:pPr lvl="1"/>
            <a:r>
              <a:rPr lang="en-US" dirty="0" smtClean="0"/>
              <a:t>Figure out how to avoid the same error in the future</a:t>
            </a:r>
          </a:p>
          <a:p>
            <a:r>
              <a:rPr lang="en-US" dirty="0" smtClean="0"/>
              <a:t>If you do not know at the end of the job how you could have done it better, you are not a “professional”</a:t>
            </a:r>
          </a:p>
          <a:p>
            <a:r>
              <a:rPr lang="en-US" dirty="0" smtClean="0"/>
              <a:t>Dehydrator slab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299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Principle: You Must Act Ethically Towards 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Everyone deserves the right to be treated with dignity</a:t>
            </a:r>
          </a:p>
          <a:p>
            <a:pPr lvl="1"/>
            <a:r>
              <a:rPr lang="en-US" dirty="0" smtClean="0"/>
              <a:t>Customer, Vendor, Boss, Subordinate, Peer</a:t>
            </a:r>
          </a:p>
          <a:p>
            <a:r>
              <a:rPr lang="en-US" dirty="0" smtClean="0"/>
              <a:t>Everyone deserves the right to be treated equally and fairly. It is unethical to:</a:t>
            </a:r>
          </a:p>
          <a:p>
            <a:pPr lvl="1"/>
            <a:r>
              <a:rPr lang="en-US" dirty="0" smtClean="0"/>
              <a:t>Requesting favors and giving advantages to favorites</a:t>
            </a:r>
          </a:p>
          <a:p>
            <a:pPr lvl="1"/>
            <a:r>
              <a:rPr lang="en-US" dirty="0" smtClean="0"/>
              <a:t>Using your position to force others to do things not in their interest</a:t>
            </a:r>
          </a:p>
          <a:p>
            <a:r>
              <a:rPr lang="en-US" dirty="0" smtClean="0"/>
              <a:t>Do unto others as you would have them do unto you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094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Defining a “Professional”</a:t>
            </a:r>
          </a:p>
          <a:p>
            <a:r>
              <a:rPr lang="en-US" dirty="0" smtClean="0"/>
              <a:t>Principles of Professional Behavior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Recovery from Unprofessional Behavior</a:t>
            </a:r>
          </a:p>
          <a:p>
            <a:r>
              <a:rPr lang="en-US" dirty="0" smtClean="0"/>
              <a:t>Risks and Rewards of Being a Professional</a:t>
            </a:r>
          </a:p>
          <a:p>
            <a:r>
              <a:rPr lang="en-US" dirty="0" smtClean="0"/>
              <a:t>Conclusions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85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If You Act In An Unprofessional Manner?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all do unwittingly from time to time</a:t>
            </a:r>
          </a:p>
          <a:p>
            <a:pPr lvl="1"/>
            <a:r>
              <a:rPr lang="en-US" dirty="0" smtClean="0"/>
              <a:t>We act before thinking</a:t>
            </a:r>
          </a:p>
          <a:p>
            <a:pPr lvl="1"/>
            <a:r>
              <a:rPr lang="en-US" dirty="0" smtClean="0"/>
              <a:t>We are distracted</a:t>
            </a:r>
          </a:p>
          <a:p>
            <a:pPr lvl="1"/>
            <a:r>
              <a:rPr lang="en-US" dirty="0" smtClean="0"/>
              <a:t>We don’t have all the facts</a:t>
            </a:r>
          </a:p>
          <a:p>
            <a:pPr lvl="1"/>
            <a:r>
              <a:rPr lang="en-US" dirty="0" smtClean="0"/>
              <a:t>We are human</a:t>
            </a:r>
          </a:p>
          <a:p>
            <a:r>
              <a:rPr lang="en-US" dirty="0" smtClean="0"/>
              <a:t>Bosses or clients may require us to do things we think may be unethical</a:t>
            </a:r>
          </a:p>
          <a:p>
            <a:pPr lvl="1"/>
            <a:r>
              <a:rPr lang="en-US" dirty="0" smtClean="0"/>
              <a:t>Follow the rules for the Safety Exemption</a:t>
            </a:r>
          </a:p>
          <a:p>
            <a:pPr lvl="1"/>
            <a:r>
              <a:rPr lang="en-US" dirty="0" smtClean="0"/>
              <a:t>Apologize</a:t>
            </a:r>
          </a:p>
          <a:p>
            <a:r>
              <a:rPr lang="en-US" dirty="0" smtClean="0"/>
              <a:t>Not paying for extra work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766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Defining a “Professional”</a:t>
            </a:r>
          </a:p>
          <a:p>
            <a:r>
              <a:rPr lang="en-US" dirty="0" smtClean="0"/>
              <a:t>Principles of Professional Behavior</a:t>
            </a:r>
          </a:p>
          <a:p>
            <a:r>
              <a:rPr lang="en-US" dirty="0" smtClean="0"/>
              <a:t>Recovery from Unprofessional Behavior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Risks and Rewards of Being a Professional</a:t>
            </a:r>
          </a:p>
          <a:p>
            <a:r>
              <a:rPr lang="en-US" dirty="0" smtClean="0"/>
              <a:t>Conclusions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85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Is the Payout for 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Job satisfaction</a:t>
            </a:r>
          </a:p>
          <a:p>
            <a:pPr lvl="1"/>
            <a:r>
              <a:rPr lang="en-US" dirty="0" smtClean="0"/>
              <a:t>Knowing you are doing good </a:t>
            </a:r>
          </a:p>
          <a:p>
            <a:r>
              <a:rPr lang="en-US" dirty="0" smtClean="0"/>
              <a:t>Gaining respect for your work</a:t>
            </a:r>
          </a:p>
          <a:p>
            <a:pPr lvl="1"/>
            <a:r>
              <a:rPr lang="en-US" dirty="0" smtClean="0"/>
              <a:t>Getting more interesting and challenging opportunities</a:t>
            </a:r>
          </a:p>
          <a:p>
            <a:r>
              <a:rPr lang="en-US" dirty="0" smtClean="0"/>
              <a:t>Better relations with co-workers</a:t>
            </a:r>
          </a:p>
          <a:p>
            <a:pPr lvl="1"/>
            <a:r>
              <a:rPr lang="en-US" dirty="0" smtClean="0"/>
              <a:t>More enjoyable work environment </a:t>
            </a:r>
          </a:p>
          <a:p>
            <a:r>
              <a:rPr lang="en-US" dirty="0" smtClean="0"/>
              <a:t>Better reputation in industry</a:t>
            </a:r>
          </a:p>
          <a:p>
            <a:pPr lvl="1"/>
            <a:r>
              <a:rPr lang="en-US" dirty="0" smtClean="0"/>
              <a:t>Ability to make a difference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700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Downsides?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You have to think about what you are doing and how it fits into the client’s goals</a:t>
            </a:r>
          </a:p>
          <a:p>
            <a:r>
              <a:rPr lang="en-US" dirty="0" smtClean="0"/>
              <a:t>You have to force yourself to speak up and not accept authority’s answer as necessarily correct</a:t>
            </a:r>
          </a:p>
          <a:p>
            <a:r>
              <a:rPr lang="en-US" dirty="0" smtClean="0"/>
              <a:t>You have to educate yourself and ask questions so you can speak up</a:t>
            </a:r>
          </a:p>
          <a:p>
            <a:r>
              <a:rPr lang="en-US" dirty="0" smtClean="0"/>
              <a:t>You may be wrong and have to admit it</a:t>
            </a:r>
          </a:p>
          <a:p>
            <a:r>
              <a:rPr lang="en-US" dirty="0" smtClean="0"/>
              <a:t>You have to think about your behaviors and how they are perceived by others</a:t>
            </a:r>
          </a:p>
          <a:p>
            <a:r>
              <a:rPr lang="en-US" dirty="0" smtClean="0"/>
              <a:t>You have to be prepared to suffer the negative consequences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08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Defining a “Professional”</a:t>
            </a:r>
          </a:p>
          <a:p>
            <a:r>
              <a:rPr lang="en-US" dirty="0" smtClean="0"/>
              <a:t>Principles of Professional Behavior</a:t>
            </a:r>
          </a:p>
          <a:p>
            <a:r>
              <a:rPr lang="en-US" dirty="0" smtClean="0"/>
              <a:t>Recovery from Unprofessional Behavior</a:t>
            </a:r>
          </a:p>
          <a:p>
            <a:r>
              <a:rPr lang="en-US" dirty="0" smtClean="0"/>
              <a:t>Risks and Rewards of Being a Professional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Conclusions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85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 Are You Going to be a Professional or Just Another Engineer?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up to you.  I don’t have the answer.</a:t>
            </a:r>
          </a:p>
          <a:p>
            <a:r>
              <a:rPr lang="en-US" dirty="0" smtClean="0"/>
              <a:t>There are many who are not comfortable being a professional</a:t>
            </a:r>
          </a:p>
          <a:p>
            <a:r>
              <a:rPr lang="en-US" dirty="0" smtClean="0"/>
              <a:t>There are many who don’t want to expend the effort to be a professional</a:t>
            </a:r>
          </a:p>
          <a:p>
            <a:r>
              <a:rPr lang="en-US" dirty="0" smtClean="0"/>
              <a:t>Only you know what you are capable of doing and what you wish to accomplish in your working life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000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Defining a “Professional”</a:t>
            </a:r>
          </a:p>
          <a:p>
            <a:r>
              <a:rPr lang="en-US" dirty="0" smtClean="0"/>
              <a:t>Principles of Professional Behavior</a:t>
            </a:r>
          </a:p>
          <a:p>
            <a:r>
              <a:rPr lang="en-US" dirty="0" smtClean="0"/>
              <a:t>Recovery from Unprofessional Behavior</a:t>
            </a:r>
          </a:p>
          <a:p>
            <a:r>
              <a:rPr lang="en-US" dirty="0" smtClean="0"/>
              <a:t>Risks and Rewards of Being a Professional</a:t>
            </a:r>
          </a:p>
          <a:p>
            <a:r>
              <a:rPr lang="en-US" dirty="0" smtClean="0"/>
              <a:t>Conclusions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3641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Contact Information;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hlinkClick r:id="rId2"/>
              </a:rPr>
              <a:t>karnold@karnoldconsulting.com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hlinkClick r:id="rId3"/>
              </a:rPr>
              <a:t>ken.arnold@worleyparsons.com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Cell: 832-212-0160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80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Professional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a professional defined by:</a:t>
            </a:r>
          </a:p>
          <a:p>
            <a:pPr lvl="1"/>
            <a:r>
              <a:rPr lang="en-US" dirty="0" smtClean="0"/>
              <a:t>Level of education</a:t>
            </a:r>
          </a:p>
          <a:p>
            <a:pPr lvl="1"/>
            <a:r>
              <a:rPr lang="en-US" dirty="0" smtClean="0"/>
              <a:t>Job title</a:t>
            </a:r>
          </a:p>
          <a:p>
            <a:pPr lvl="1"/>
            <a:r>
              <a:rPr lang="en-US" dirty="0" smtClean="0"/>
              <a:t>Salary grade</a:t>
            </a:r>
          </a:p>
          <a:p>
            <a:pPr lvl="1"/>
            <a:r>
              <a:rPr lang="en-US" dirty="0" smtClean="0"/>
              <a:t>Complexity of job description</a:t>
            </a:r>
          </a:p>
          <a:p>
            <a:pPr lvl="1"/>
            <a:r>
              <a:rPr lang="en-US" dirty="0" smtClean="0"/>
              <a:t>Degree of supervision required</a:t>
            </a:r>
          </a:p>
          <a:p>
            <a:pPr lvl="1"/>
            <a:r>
              <a:rPr lang="en-US" dirty="0" smtClean="0"/>
              <a:t>Society perception</a:t>
            </a:r>
          </a:p>
          <a:p>
            <a:r>
              <a:rPr lang="en-US" dirty="0" smtClean="0"/>
              <a:t>Or is it something else?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07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Professional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There is no objective definition of a professional job or assignment.  There is only a definition of “professional behavior”.</a:t>
            </a:r>
          </a:p>
          <a:p>
            <a:pPr lvl="1"/>
            <a:r>
              <a:rPr lang="en-US" dirty="0" smtClean="0"/>
              <a:t>Anyone who acts in a professional manner is by definition a professional</a:t>
            </a:r>
          </a:p>
          <a:p>
            <a:r>
              <a:rPr lang="en-US" dirty="0" smtClean="0"/>
              <a:t>Professional behavior requires:</a:t>
            </a:r>
          </a:p>
          <a:p>
            <a:pPr lvl="1"/>
            <a:r>
              <a:rPr lang="en-US" dirty="0" smtClean="0"/>
              <a:t>Always looking out for the best interest of your project, client and society</a:t>
            </a:r>
          </a:p>
          <a:p>
            <a:pPr lvl="1"/>
            <a:r>
              <a:rPr lang="en-US" dirty="0" smtClean="0"/>
              <a:t>Never making decisions based solely on your best interest, the best interest of your employer or personal convenience</a:t>
            </a:r>
          </a:p>
          <a:p>
            <a:r>
              <a:rPr lang="en-US" dirty="0" smtClean="0"/>
              <a:t>So let’s discuss the Five Principles of Professional Behavior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378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Defining a “Professional”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Principles of Professional Behavior</a:t>
            </a:r>
          </a:p>
          <a:p>
            <a:r>
              <a:rPr lang="en-US" dirty="0" smtClean="0"/>
              <a:t>Recovery from Unprofessional Behavior</a:t>
            </a:r>
          </a:p>
          <a:p>
            <a:r>
              <a:rPr lang="en-US" dirty="0" smtClean="0"/>
              <a:t>Risks and Rewards of Being a Professional</a:t>
            </a:r>
          </a:p>
          <a:p>
            <a:r>
              <a:rPr lang="en-US" dirty="0" smtClean="0"/>
              <a:t>Conclusions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85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Principle: Spend the Client’s Money As </a:t>
            </a:r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dirty="0"/>
              <a:t>I</a:t>
            </a:r>
            <a:r>
              <a:rPr lang="en-US" dirty="0" smtClean="0"/>
              <a:t>t </a:t>
            </a:r>
            <a:r>
              <a:rPr lang="en-US" dirty="0"/>
              <a:t>W</a:t>
            </a:r>
            <a:r>
              <a:rPr lang="en-US" dirty="0" smtClean="0"/>
              <a:t>ere </a:t>
            </a:r>
            <a:r>
              <a:rPr lang="en-US" dirty="0"/>
              <a:t>Y</a:t>
            </a:r>
            <a:r>
              <a:rPr lang="en-US" dirty="0" smtClean="0"/>
              <a:t>our </a:t>
            </a:r>
            <a:r>
              <a:rPr lang="en-US" dirty="0"/>
              <a:t>O</a:t>
            </a:r>
            <a:r>
              <a:rPr lang="en-US" dirty="0" smtClean="0"/>
              <a:t>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Definition of “client”</a:t>
            </a:r>
          </a:p>
          <a:p>
            <a:pPr lvl="1"/>
            <a:r>
              <a:rPr lang="en-US" dirty="0" smtClean="0"/>
              <a:t>Supervisor</a:t>
            </a:r>
          </a:p>
          <a:p>
            <a:pPr lvl="1"/>
            <a:r>
              <a:rPr lang="en-US" dirty="0" smtClean="0"/>
              <a:t>The Project Itself</a:t>
            </a:r>
          </a:p>
          <a:p>
            <a:pPr lvl="1"/>
            <a:r>
              <a:rPr lang="en-US" dirty="0" smtClean="0"/>
              <a:t>Employer</a:t>
            </a:r>
          </a:p>
          <a:p>
            <a:pPr lvl="1"/>
            <a:r>
              <a:rPr lang="en-US" dirty="0" smtClean="0"/>
              <a:t>Customer</a:t>
            </a:r>
          </a:p>
          <a:p>
            <a:pPr lvl="1"/>
            <a:r>
              <a:rPr lang="en-US" dirty="0" smtClean="0"/>
              <a:t>The public</a:t>
            </a:r>
          </a:p>
          <a:p>
            <a:r>
              <a:rPr lang="en-US" dirty="0" smtClean="0"/>
              <a:t>You must think about what you are doing in the context of the best interest of the client</a:t>
            </a:r>
          </a:p>
          <a:p>
            <a:pPr lvl="1"/>
            <a:r>
              <a:rPr lang="en-US" dirty="0" smtClean="0"/>
              <a:t>“Am I spending my time and thus the client’s money wisely”</a:t>
            </a:r>
          </a:p>
          <a:p>
            <a:pPr lvl="1"/>
            <a:r>
              <a:rPr lang="en-US" dirty="0" smtClean="0"/>
              <a:t>You can’t just perform a task; you must understand how the task fits the client’s needs</a:t>
            </a:r>
          </a:p>
          <a:p>
            <a:r>
              <a:rPr lang="en-US" dirty="0" smtClean="0"/>
              <a:t>Drag reducer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402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Principle: You Owe the Client One Strong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Professionals are hired for their brains</a:t>
            </a:r>
          </a:p>
          <a:p>
            <a:r>
              <a:rPr lang="en-US" dirty="0" smtClean="0"/>
              <a:t>You are not allowed to say:</a:t>
            </a:r>
          </a:p>
          <a:p>
            <a:pPr lvl="1"/>
            <a:r>
              <a:rPr lang="en-US" dirty="0" smtClean="0"/>
              <a:t>“I knew there was a better way but they wanted it done this way”</a:t>
            </a:r>
          </a:p>
          <a:p>
            <a:pPr lvl="1"/>
            <a:r>
              <a:rPr lang="en-US" dirty="0" smtClean="0"/>
              <a:t>“I knew they would not listen”</a:t>
            </a:r>
          </a:p>
          <a:p>
            <a:pPr lvl="1"/>
            <a:r>
              <a:rPr lang="en-US" dirty="0" smtClean="0"/>
              <a:t>“This is standard practice, even though it does not make sense in this context”</a:t>
            </a:r>
          </a:p>
          <a:p>
            <a:pPr lvl="1"/>
            <a:r>
              <a:rPr lang="en-US" dirty="0" smtClean="0"/>
              <a:t>“That is not my job”</a:t>
            </a:r>
          </a:p>
          <a:p>
            <a:r>
              <a:rPr lang="en-US" dirty="0" smtClean="0"/>
              <a:t>Make your case carefully and politely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290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Principle: Shut Up and Do What the Client Wants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Why might a client disagree with you</a:t>
            </a:r>
          </a:p>
          <a:p>
            <a:pPr lvl="1"/>
            <a:r>
              <a:rPr lang="en-US" dirty="0" smtClean="0"/>
              <a:t>You could be wrong</a:t>
            </a:r>
          </a:p>
          <a:p>
            <a:pPr lvl="1"/>
            <a:r>
              <a:rPr lang="en-US" dirty="0" smtClean="0"/>
              <a:t>Client may have different data</a:t>
            </a:r>
          </a:p>
          <a:p>
            <a:pPr lvl="1"/>
            <a:r>
              <a:rPr lang="en-US" dirty="0" smtClean="0"/>
              <a:t>Client may be comfortable with a specific approach</a:t>
            </a:r>
          </a:p>
          <a:p>
            <a:pPr lvl="1"/>
            <a:r>
              <a:rPr lang="en-US" dirty="0" smtClean="0"/>
              <a:t>Ego</a:t>
            </a:r>
          </a:p>
          <a:p>
            <a:r>
              <a:rPr lang="en-US" dirty="0" smtClean="0"/>
              <a:t>Remember</a:t>
            </a:r>
          </a:p>
          <a:p>
            <a:pPr lvl="1"/>
            <a:r>
              <a:rPr lang="en-US" dirty="0" smtClean="0"/>
              <a:t>Best interest of the client</a:t>
            </a:r>
          </a:p>
          <a:p>
            <a:pPr lvl="1"/>
            <a:r>
              <a:rPr lang="en-US" dirty="0" smtClean="0"/>
              <a:t>Handle disagreements with care</a:t>
            </a:r>
          </a:p>
          <a:p>
            <a:r>
              <a:rPr lang="en-US" dirty="0" smtClean="0"/>
              <a:t>The following trump all</a:t>
            </a:r>
          </a:p>
          <a:p>
            <a:pPr lvl="1"/>
            <a:r>
              <a:rPr lang="en-US" dirty="0" smtClean="0"/>
              <a:t>Technical reality</a:t>
            </a:r>
          </a:p>
          <a:p>
            <a:pPr lvl="1"/>
            <a:r>
              <a:rPr lang="en-US" dirty="0" smtClean="0"/>
              <a:t>Safety</a:t>
            </a:r>
          </a:p>
          <a:p>
            <a:r>
              <a:rPr lang="en-US" dirty="0" smtClean="0"/>
              <a:t>Station controls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664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Exception: Technically It will Not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sure you are right</a:t>
            </a:r>
          </a:p>
          <a:p>
            <a:r>
              <a:rPr lang="en-US" dirty="0" smtClean="0"/>
              <a:t>Understand you erred the first time in not explaining it correctly</a:t>
            </a:r>
          </a:p>
          <a:p>
            <a:pPr lvl="1"/>
            <a:r>
              <a:rPr lang="en-US" dirty="0" smtClean="0"/>
              <a:t>Get help formulating your explanation</a:t>
            </a:r>
          </a:p>
          <a:p>
            <a:pPr lvl="1"/>
            <a:r>
              <a:rPr lang="en-US" dirty="0" smtClean="0"/>
              <a:t>Carefully bring it up inn a non-threatening way</a:t>
            </a:r>
          </a:p>
          <a:p>
            <a:pPr lvl="1"/>
            <a:r>
              <a:rPr lang="en-US" dirty="0" smtClean="0"/>
              <a:t>Never blame the client for not understanding</a:t>
            </a:r>
          </a:p>
          <a:p>
            <a:r>
              <a:rPr lang="en-US" dirty="0" smtClean="0"/>
              <a:t>Clients always agree once the technology is understood.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47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1016</Words>
  <Application>Microsoft Office PowerPoint</Application>
  <PresentationFormat>On-screen Show (4:3)</PresentationFormat>
  <Paragraphs>159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Are You a Professional or Just an Engineer?</vt:lpstr>
      <vt:lpstr>Outline</vt:lpstr>
      <vt:lpstr>What is a Professional</vt:lpstr>
      <vt:lpstr>Definition of Professional</vt:lpstr>
      <vt:lpstr>Outline</vt:lpstr>
      <vt:lpstr>1st Principle: Spend the Client’s Money As If It Were Your Own</vt:lpstr>
      <vt:lpstr>2nd Principle: You Owe the Client One Strong Argument</vt:lpstr>
      <vt:lpstr>3rd Principle: Shut Up and Do What the Client Wants</vt:lpstr>
      <vt:lpstr>Exception: Technically It will Not Work</vt:lpstr>
      <vt:lpstr>Exception: Safety Issues</vt:lpstr>
      <vt:lpstr>4th Principle: Correct Errors</vt:lpstr>
      <vt:lpstr>5th Principle: You Must Act Ethically Towards Others</vt:lpstr>
      <vt:lpstr>Outline</vt:lpstr>
      <vt:lpstr>What If You Act In An Unprofessional Manner?</vt:lpstr>
      <vt:lpstr>Outline</vt:lpstr>
      <vt:lpstr>So What Is the Payout for You?</vt:lpstr>
      <vt:lpstr>What Are the Downsides?</vt:lpstr>
      <vt:lpstr>Outline</vt:lpstr>
      <vt:lpstr>So Are You Going to be a Professional or Just Another Engineer?</vt:lpstr>
      <vt:lpstr>Questions?</vt:lpstr>
    </vt:vector>
  </TitlesOfParts>
  <Company>WorleyParsons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 You a Professional or Just an Engineer?</dc:title>
  <dc:creator>Arnold, Ken (Houston)</dc:creator>
  <cp:lastModifiedBy>Arnold, Ken (Houston)</cp:lastModifiedBy>
  <cp:revision>16</cp:revision>
  <dcterms:created xsi:type="dcterms:W3CDTF">2014-11-25T19:12:16Z</dcterms:created>
  <dcterms:modified xsi:type="dcterms:W3CDTF">2016-08-26T20:39:37Z</dcterms:modified>
</cp:coreProperties>
</file>